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2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02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344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41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3020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84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67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4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96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4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210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84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31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66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94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5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22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205346" y="407324"/>
            <a:ext cx="8055032" cy="6317672"/>
          </a:xfrm>
          <a:prstGeom prst="rect">
            <a:avLst/>
          </a:prstGeom>
          <a:extLst/>
        </p:spPr>
        <p:txBody>
          <a:bodyPr vert="horz" lIns="91440" tIns="45720" rIns="91440" bIns="45720" rtlCol="0" anchor="t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altLang="ru-RU" sz="2600" dirty="0" smtClean="0">
                <a:solidFill>
                  <a:schemeClr val="tx1"/>
                </a:solidFill>
              </a:rPr>
              <a:t/>
            </a:r>
            <a:br>
              <a:rPr lang="ru-RU" altLang="ru-RU" sz="2600" dirty="0" smtClean="0">
                <a:solidFill>
                  <a:schemeClr val="tx1"/>
                </a:solidFill>
              </a:rPr>
            </a:br>
            <a:endParaRPr lang="ru-RU" altLang="ru-RU" sz="2600" dirty="0" smtClean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altLang="ru-RU" sz="2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altLang="ru-RU" sz="2600" dirty="0" smtClean="0">
                <a:solidFill>
                  <a:schemeClr val="tx1"/>
                </a:solidFill>
              </a:rPr>
              <a:t/>
            </a:r>
            <a:br>
              <a:rPr lang="ru-RU" altLang="ru-RU" sz="2600" dirty="0" smtClean="0">
                <a:solidFill>
                  <a:schemeClr val="tx1"/>
                </a:solidFill>
              </a:rPr>
            </a:br>
            <a:r>
              <a:rPr lang="ru-RU" altLang="ru-RU" sz="2500" dirty="0" smtClean="0">
                <a:solidFill>
                  <a:schemeClr val="tx1"/>
                </a:solidFill>
                <a:latin typeface="Century" panose="02040604050505020304" pitchFamily="18" charset="0"/>
              </a:rPr>
              <a:t>Конкурс лучших муниципальных практик и инициатив </a:t>
            </a:r>
            <a:r>
              <a:rPr lang="ru-RU" altLang="ru-RU" sz="2500" dirty="0" smtClean="0">
                <a:solidFill>
                  <a:schemeClr val="tx1"/>
                </a:solidFill>
                <a:latin typeface="Century" panose="02040604050505020304" pitchFamily="18" charset="0"/>
              </a:rPr>
              <a:t>социально-экономического </a:t>
            </a:r>
            <a:r>
              <a:rPr lang="ru-RU" altLang="ru-RU" sz="2500" dirty="0" smtClean="0">
                <a:solidFill>
                  <a:schemeClr val="tx1"/>
                </a:solidFill>
                <a:latin typeface="Century" panose="02040604050505020304" pitchFamily="18" charset="0"/>
              </a:rPr>
              <a:t>развития на территориях присутствия </a:t>
            </a:r>
            <a:r>
              <a:rPr lang="ru-RU" altLang="ru-RU" sz="2500" dirty="0" err="1" smtClean="0">
                <a:solidFill>
                  <a:schemeClr val="tx1"/>
                </a:solidFill>
                <a:latin typeface="Century" panose="02040604050505020304" pitchFamily="18" charset="0"/>
              </a:rPr>
              <a:t>Госкорпорации</a:t>
            </a:r>
            <a:r>
              <a:rPr lang="ru-RU" altLang="ru-RU" sz="2500" dirty="0" smtClean="0">
                <a:solidFill>
                  <a:schemeClr val="tx1"/>
                </a:solidFill>
                <a:latin typeface="Century" panose="02040604050505020304" pitchFamily="18" charset="0"/>
              </a:rPr>
              <a:t> «Росатом»  в 2023 году</a:t>
            </a:r>
            <a:r>
              <a:rPr lang="ru-RU" altLang="ru-RU" sz="25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5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ru-RU" altLang="ru-RU" sz="3100" dirty="0" smtClean="0">
                <a:solidFill>
                  <a:schemeClr val="tx1"/>
                </a:solidFill>
              </a:rPr>
              <a:t/>
            </a:r>
            <a:br>
              <a:rPr lang="ru-RU" altLang="ru-RU" sz="3100" dirty="0" smtClean="0">
                <a:solidFill>
                  <a:schemeClr val="tx1"/>
                </a:solidFill>
              </a:rPr>
            </a:br>
            <a:r>
              <a:rPr lang="ru-RU" altLang="ru-RU" sz="45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«Семейная команда»</a:t>
            </a:r>
          </a:p>
        </p:txBody>
      </p:sp>
      <p:pic>
        <p:nvPicPr>
          <p:cNvPr id="5" name="Picture 12" descr="C:\Users\user\Desktop\Без имени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16" y="407324"/>
            <a:ext cx="7127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Попова\Desktop\cropped-Bez-imeni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61" y="407324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836119" y="747394"/>
            <a:ext cx="1892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cs typeface="Times New Roman" panose="02020603050405020304" pitchFamily="18" charset="0"/>
              </a:rPr>
              <a:t>Городской округ </a:t>
            </a:r>
          </a:p>
          <a:p>
            <a:pPr eaLnBrk="1" hangingPunct="1"/>
            <a:r>
              <a:rPr lang="ru-RU" altLang="ru-RU" sz="1400" dirty="0">
                <a:cs typeface="Times New Roman" panose="02020603050405020304" pitchFamily="18" charset="0"/>
              </a:rPr>
              <a:t>«Город Лесной» </a:t>
            </a: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7255503" y="640238"/>
            <a:ext cx="22082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 smtClean="0">
                <a:cs typeface="Times New Roman" panose="02020603050405020304" pitchFamily="18" charset="0"/>
              </a:rPr>
              <a:t>МБУДО </a:t>
            </a:r>
            <a:r>
              <a:rPr lang="ru-RU" altLang="ru-RU" sz="1400" dirty="0">
                <a:cs typeface="Times New Roman" panose="02020603050405020304" pitchFamily="18" charset="0"/>
              </a:rPr>
              <a:t>«Спортивная школа олимпийского резерва «Факел»</a:t>
            </a:r>
          </a:p>
        </p:txBody>
      </p:sp>
      <p:sp>
        <p:nvSpPr>
          <p:cNvPr id="9" name="Прямоугольник 10"/>
          <p:cNvSpPr>
            <a:spLocks noChangeArrowheads="1"/>
          </p:cNvSpPr>
          <p:nvPr/>
        </p:nvSpPr>
        <p:spPr bwMode="auto">
          <a:xfrm>
            <a:off x="2617124" y="5970528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i="1" dirty="0">
                <a:latin typeface="Century" panose="02040604050505020304" pitchFamily="18" charset="0"/>
              </a:rPr>
              <a:t>г. Лесной</a:t>
            </a:r>
          </a:p>
          <a:p>
            <a:pPr algn="ctr" eaLnBrk="1" hangingPunct="1"/>
            <a:r>
              <a:rPr lang="ru-RU" altLang="ru-RU" sz="1600" i="1" dirty="0">
                <a:latin typeface="Century" panose="02040604050505020304" pitchFamily="18" charset="0"/>
              </a:rPr>
              <a:t>    </a:t>
            </a:r>
            <a:r>
              <a:rPr lang="ru-RU" altLang="ru-RU" sz="1600" i="1" dirty="0" smtClean="0">
                <a:latin typeface="Century" panose="02040604050505020304" pitchFamily="18" charset="0"/>
              </a:rPr>
              <a:t>2023 </a:t>
            </a:r>
            <a:r>
              <a:rPr lang="ru-RU" altLang="ru-RU" sz="1600" i="1" dirty="0">
                <a:latin typeface="Century" panose="02040604050505020304" pitchFamily="18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076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535444" y="1646630"/>
            <a:ext cx="5408156" cy="4792003"/>
          </a:xfrm>
          <a:ln w="31750" cmpd="thickThin"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 fontAlgn="auto">
              <a:buNone/>
            </a:pPr>
            <a:r>
              <a:rPr lang="ru-RU" sz="2400" dirty="0"/>
              <a:t>В практике предложены направления, обеспечивающие единство формирования знаний о спорте, </a:t>
            </a:r>
            <a:r>
              <a:rPr lang="ru-RU" sz="2400" dirty="0" smtClean="0"/>
              <a:t>здоровом </a:t>
            </a:r>
            <a:r>
              <a:rPr lang="ru-RU" sz="2400" dirty="0"/>
              <a:t>образе жизни, значении физической культуры. Участники практики вовлекаются в разнообразную спортивную деятельность по интересам, приобретая опыт успеха, убеждаясь в огромных возможностях собственной личности.</a:t>
            </a:r>
            <a:endParaRPr lang="ru-RU" sz="2800" dirty="0">
              <a:latin typeface="Century" panose="020406040505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30694" y="190626"/>
            <a:ext cx="8596668" cy="90389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ИТОГИ ПРАКТИКИ</a:t>
            </a: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497" r="13844"/>
          <a:stretch/>
        </p:blipFill>
        <p:spPr>
          <a:xfrm>
            <a:off x="6256254" y="1646630"/>
            <a:ext cx="2684546" cy="4791645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40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18082" y="363363"/>
            <a:ext cx="8229600" cy="7493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altLang="ru-RU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«Семейная команда»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1"/>
          </p:nvPr>
        </p:nvSpPr>
        <p:spPr>
          <a:xfrm>
            <a:off x="582258" y="1636961"/>
            <a:ext cx="53031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Комплекс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спортивных соревнований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физкультурно-оздоровительных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мероприятий, </a:t>
            </a:r>
            <a:r>
              <a:rPr lang="ru-RU" sz="2400" dirty="0" smtClean="0">
                <a:latin typeface="Century" panose="02040604050505020304" pitchFamily="18" charset="0"/>
              </a:rPr>
              <a:t>позволяющий родителям и детям систематически заниматься физической культурой и спортом, поддерживать интерес к активному </a:t>
            </a:r>
            <a:r>
              <a:rPr lang="ru-RU" sz="2400" dirty="0" smtClean="0">
                <a:latin typeface="Century" panose="02040604050505020304" pitchFamily="18" charset="0"/>
              </a:rPr>
              <a:t>отдыху, </a:t>
            </a:r>
            <a:r>
              <a:rPr lang="ru-RU" sz="2400" dirty="0" smtClean="0">
                <a:latin typeface="Century" panose="02040604050505020304" pitchFamily="18" charset="0"/>
              </a:rPr>
              <a:t>укреплять институт семьи и вести здоровый образ жизни.</a:t>
            </a:r>
            <a:endParaRPr lang="ru-RU" sz="2400" dirty="0"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/>
          <a:stretch/>
        </p:blipFill>
        <p:spPr>
          <a:xfrm>
            <a:off x="6396646" y="2800742"/>
            <a:ext cx="5041608" cy="3392239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376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8858" y="253360"/>
            <a:ext cx="4376366" cy="584775"/>
          </a:xfrm>
          <a:prstGeom prst="rect">
            <a:avLst/>
          </a:prstGeom>
          <a:solidFill>
            <a:srgbClr val="92D050"/>
          </a:solidFill>
          <a:ln cmpd="dbl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Участники</a:t>
            </a:r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практики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60265" y="1027546"/>
            <a:ext cx="3920441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ru-RU" altLang="ru-RU" dirty="0">
              <a:cs typeface="Calibri" panose="020F0502020204030204" pitchFamily="34" charset="0"/>
            </a:endParaRPr>
          </a:p>
          <a:p>
            <a:pPr marL="0" indent="0" algn="just"/>
            <a:r>
              <a:rPr lang="ru-RU" altLang="ru-RU" sz="2000" i="1" dirty="0" smtClean="0">
                <a:latin typeface="Century" panose="02040604050505020304" pitchFamily="18" charset="0"/>
              </a:rPr>
              <a:t>МБУДО «СШОР «Факел»;</a:t>
            </a:r>
          </a:p>
          <a:p>
            <a:pPr marL="0" indent="0"/>
            <a:endParaRPr lang="ru-RU" altLang="ru-RU" sz="2000" i="1" dirty="0">
              <a:latin typeface="Century" panose="02040604050505020304" pitchFamily="18" charset="0"/>
            </a:endParaRPr>
          </a:p>
          <a:p>
            <a:pPr marL="0" indent="0"/>
            <a:r>
              <a:rPr lang="ru-RU" altLang="ru-RU" sz="2000" i="1" dirty="0" smtClean="0">
                <a:latin typeface="Century" panose="02040604050505020304" pitchFamily="18" charset="0"/>
              </a:rPr>
              <a:t>СМИ</a:t>
            </a:r>
            <a:r>
              <a:rPr lang="ru-RU" altLang="ru-RU" sz="2000" i="1" dirty="0">
                <a:latin typeface="Century" panose="02040604050505020304" pitchFamily="18" charset="0"/>
              </a:rPr>
              <a:t>: городская газета «Вестник», студия ТВ и РВ «Спектр-МАИ</a:t>
            </a:r>
            <a:r>
              <a:rPr lang="ru-RU" altLang="ru-RU" sz="2000" i="1" dirty="0" smtClean="0">
                <a:latin typeface="Century" panose="02040604050505020304" pitchFamily="18" charset="0"/>
              </a:rPr>
              <a:t>»;</a:t>
            </a:r>
            <a:endParaRPr lang="ru-RU" altLang="ru-RU" sz="2000" i="1" dirty="0">
              <a:latin typeface="Century" panose="02040604050505020304" pitchFamily="18" charset="0"/>
            </a:endParaRPr>
          </a:p>
          <a:p>
            <a:pPr marL="0" indent="0"/>
            <a:endParaRPr lang="ru-RU" altLang="ru-RU" sz="2000" i="1" dirty="0" smtClean="0">
              <a:latin typeface="Century" panose="02040604050505020304" pitchFamily="18" charset="0"/>
            </a:endParaRPr>
          </a:p>
          <a:p>
            <a:pPr marL="0" indent="0"/>
            <a:r>
              <a:rPr lang="ru-RU" altLang="ru-RU" sz="2000" i="1" dirty="0" smtClean="0">
                <a:latin typeface="Century" panose="02040604050505020304" pitchFamily="18" charset="0"/>
              </a:rPr>
              <a:t>Администрация </a:t>
            </a:r>
            <a:r>
              <a:rPr lang="ru-RU" altLang="ru-RU" sz="2000" i="1" dirty="0">
                <a:latin typeface="Century" panose="02040604050505020304" pitchFamily="18" charset="0"/>
              </a:rPr>
              <a:t>городского округа «Город Лесной</a:t>
            </a:r>
            <a:r>
              <a:rPr lang="ru-RU" altLang="ru-RU" sz="2000" i="1" dirty="0" smtClean="0">
                <a:latin typeface="Century" panose="02040604050505020304" pitchFamily="18" charset="0"/>
              </a:rPr>
              <a:t>»;</a:t>
            </a:r>
            <a:endParaRPr lang="ru-RU" altLang="ru-RU" sz="2000" i="1" dirty="0">
              <a:latin typeface="Century" panose="02040604050505020304" pitchFamily="18" charset="0"/>
            </a:endParaRPr>
          </a:p>
          <a:p>
            <a:pPr marL="0" indent="0"/>
            <a:endParaRPr lang="ru-RU" sz="2000" b="1" i="1" dirty="0" smtClean="0">
              <a:latin typeface="Century" panose="02040604050505020304" pitchFamily="18" charset="0"/>
            </a:endParaRPr>
          </a:p>
          <a:p>
            <a:pPr marL="0" indent="0"/>
            <a:endParaRPr lang="ru-RU" sz="2000" i="1" dirty="0" smtClean="0">
              <a:latin typeface="Century" panose="02040604050505020304" pitchFamily="18" charset="0"/>
            </a:endParaRPr>
          </a:p>
          <a:p>
            <a:pPr marL="0" indent="0"/>
            <a:r>
              <a:rPr lang="ru-RU" sz="2000" i="1" dirty="0" smtClean="0">
                <a:latin typeface="Century" panose="02040604050505020304" pitchFamily="18" charset="0"/>
              </a:rPr>
              <a:t>Спортивные судьи;</a:t>
            </a:r>
          </a:p>
          <a:p>
            <a:pPr marL="0" indent="0"/>
            <a:endParaRPr lang="ru-RU" sz="2000" i="1" dirty="0">
              <a:latin typeface="Century" panose="02040604050505020304" pitchFamily="18" charset="0"/>
            </a:endParaRPr>
          </a:p>
          <a:p>
            <a:pPr marL="0" indent="0"/>
            <a:endParaRPr lang="ru-RU" sz="2000" i="1" dirty="0" smtClean="0">
              <a:latin typeface="Century" panose="02040604050505020304" pitchFamily="18" charset="0"/>
            </a:endParaRPr>
          </a:p>
          <a:p>
            <a:pPr marL="0" indent="0"/>
            <a:r>
              <a:rPr lang="ru-RU" sz="2000" i="1" dirty="0" smtClean="0">
                <a:latin typeface="Century" panose="02040604050505020304" pitchFamily="18" charset="0"/>
              </a:rPr>
              <a:t>Семейные команды.</a:t>
            </a:r>
          </a:p>
          <a:p>
            <a:pPr marL="0" indent="0"/>
            <a:endParaRPr lang="ru-RU" sz="2000" i="1" dirty="0">
              <a:latin typeface="Century" panose="02040604050505020304" pitchFamily="18" charset="0"/>
            </a:endParaRPr>
          </a:p>
          <a:p>
            <a:pPr marL="0" indent="0"/>
            <a:endParaRPr lang="ru-RU" sz="2000" i="1" dirty="0" smtClean="0">
              <a:latin typeface="Century" panose="02040604050505020304" pitchFamily="18" charset="0"/>
            </a:endParaRPr>
          </a:p>
          <a:p>
            <a:pPr marL="0" indent="0"/>
            <a:endParaRPr lang="ru-RU" sz="2000" i="1" dirty="0" smtClean="0">
              <a:latin typeface="Century" panose="02040604050505020304" pitchFamily="18" charset="0"/>
            </a:endParaRPr>
          </a:p>
          <a:p>
            <a:pPr marL="0" indent="0"/>
            <a:endParaRPr lang="ru-RU" altLang="ru-RU" sz="2000" i="1" dirty="0">
              <a:latin typeface="Century" panose="020406040505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364967" y="1308675"/>
            <a:ext cx="340821" cy="297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47294" y="2218011"/>
            <a:ext cx="340821" cy="297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364967" y="3301746"/>
            <a:ext cx="340821" cy="297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349607" y="4373199"/>
            <a:ext cx="340821" cy="297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677" y="382223"/>
            <a:ext cx="4261338" cy="5681784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9" name="Стрелка вправо 8"/>
          <p:cNvSpPr/>
          <p:nvPr/>
        </p:nvSpPr>
        <p:spPr>
          <a:xfrm>
            <a:off x="328448" y="5308300"/>
            <a:ext cx="340821" cy="297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4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266" y="294289"/>
            <a:ext cx="8198735" cy="780978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ru-RU" altLang="ru-RU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«Семейная команда»</a:t>
            </a:r>
            <a:r>
              <a:rPr lang="ru-RU" altLang="ru-RU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/>
            </a:r>
            <a:br>
              <a:rPr lang="ru-RU" altLang="ru-RU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0206" y="1396090"/>
            <a:ext cx="4634427" cy="4530886"/>
          </a:xfrm>
          <a:ln w="38100"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51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Цель практики</a:t>
            </a:r>
          </a:p>
          <a:p>
            <a:pPr marL="0" indent="0" algn="ctr">
              <a:buNone/>
            </a:pPr>
            <a:endParaRPr lang="ru-RU" sz="1600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ru-RU" sz="4000" i="1" dirty="0">
                <a:latin typeface="Century" panose="02040604050505020304" pitchFamily="18" charset="0"/>
              </a:rPr>
              <a:t>О</a:t>
            </a:r>
            <a:r>
              <a:rPr lang="ru-RU" sz="4000" i="1" dirty="0" smtClean="0">
                <a:latin typeface="Century" panose="02040604050505020304" pitchFamily="18" charset="0"/>
              </a:rPr>
              <a:t>рганизация </a:t>
            </a:r>
            <a:r>
              <a:rPr lang="ru-RU" sz="4000" i="1" dirty="0">
                <a:latin typeface="Century" panose="02040604050505020304" pitchFamily="18" charset="0"/>
              </a:rPr>
              <a:t>активного семейного досуга в целях привлечения семей </a:t>
            </a:r>
            <a:r>
              <a:rPr lang="ru-RU" sz="4000" i="1" dirty="0" smtClean="0">
                <a:latin typeface="Century" panose="02040604050505020304" pitchFamily="18" charset="0"/>
              </a:rPr>
              <a:t>городского округа «Город Лесной» </a:t>
            </a:r>
            <a:r>
              <a:rPr lang="ru-RU" sz="4000" i="1" dirty="0">
                <a:latin typeface="Century" panose="02040604050505020304" pitchFamily="18" charset="0"/>
              </a:rPr>
              <a:t>к регулярным занятиям физической культурой и </a:t>
            </a:r>
            <a:r>
              <a:rPr lang="ru-RU" sz="4000" i="1" dirty="0" smtClean="0">
                <a:latin typeface="Century" panose="02040604050505020304" pitchFamily="18" charset="0"/>
              </a:rPr>
              <a:t>спортом</a:t>
            </a:r>
            <a:endParaRPr lang="ru-RU" sz="4000" i="1" dirty="0">
              <a:latin typeface="Century" panose="020406040505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43681" y="1894853"/>
            <a:ext cx="5047258" cy="4530886"/>
          </a:xfrm>
          <a:ln w="38100"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51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Задачи практики</a:t>
            </a:r>
          </a:p>
          <a:p>
            <a:pPr algn="just"/>
            <a:r>
              <a:rPr lang="ru-RU" sz="2100" i="1" dirty="0">
                <a:solidFill>
                  <a:schemeClr val="tx1"/>
                </a:solidFill>
                <a:latin typeface="Century" panose="02040604050505020304" pitchFamily="18" charset="0"/>
              </a:rPr>
              <a:t>совершенствование форм организации физкультурно-массовой работы;</a:t>
            </a:r>
          </a:p>
          <a:p>
            <a:pPr algn="just"/>
            <a:r>
              <a:rPr lang="ru-RU" sz="2100" i="1" dirty="0">
                <a:solidFill>
                  <a:schemeClr val="tx1"/>
                </a:solidFill>
                <a:latin typeface="Century" panose="02040604050505020304" pitchFamily="18" charset="0"/>
              </a:rPr>
              <a:t>- создание условий для активного отдыха детей и родителей;</a:t>
            </a:r>
          </a:p>
          <a:p>
            <a:pPr algn="just"/>
            <a:r>
              <a:rPr lang="ru-RU" sz="2100" i="1" dirty="0">
                <a:solidFill>
                  <a:schemeClr val="tx1"/>
                </a:solidFill>
                <a:latin typeface="Century" panose="02040604050505020304" pitchFamily="18" charset="0"/>
              </a:rPr>
              <a:t>- укрепление семейных отношений и формирование у подрастающего поколения позитивных установок к сохранению и развитию семейных традиций, созданию полноценной семьи;</a:t>
            </a:r>
          </a:p>
          <a:p>
            <a:pPr algn="just"/>
            <a:r>
              <a:rPr lang="ru-RU" sz="2100" i="1" dirty="0">
                <a:solidFill>
                  <a:schemeClr val="tx1"/>
                </a:solidFill>
                <a:latin typeface="Century" panose="02040604050505020304" pitchFamily="18" charset="0"/>
              </a:rPr>
              <a:t>- проведение спортивно-оздоровительных мероприятий и соревнований по различным видам спорта, пропаганда здорового образа жизни;</a:t>
            </a:r>
          </a:p>
          <a:p>
            <a:pPr algn="just"/>
            <a:r>
              <a:rPr lang="ru-RU" sz="2100" i="1" dirty="0">
                <a:solidFill>
                  <a:schemeClr val="tx1"/>
                </a:solidFill>
                <a:latin typeface="Century" panose="02040604050505020304" pitchFamily="18" charset="0"/>
              </a:rPr>
              <a:t>- выполнение нормативов испытаний (тестов) Всероссийского физкультурно-спортивного комплекса «Готов к труду и обороне» (ГТО).</a:t>
            </a:r>
          </a:p>
          <a:p>
            <a:pPr algn="ctr"/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4968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69" y="468172"/>
            <a:ext cx="8596668" cy="1048186"/>
          </a:xfr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altLang="ru-RU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КРАТКОЕ ОПИСАНИЕ РЕАЛИЗАЦИИ ПРАКТИКИ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036" y="1718441"/>
            <a:ext cx="10655936" cy="4682359"/>
          </a:xfrm>
        </p:spPr>
        <p:txBody>
          <a:bodyPr numCol="2">
            <a:no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ru-RU" i="1" dirty="0">
                <a:latin typeface="Century" panose="02040604050505020304" pitchFamily="18" charset="0"/>
              </a:rPr>
              <a:t>Формирование команды </a:t>
            </a:r>
            <a:r>
              <a:rPr lang="ru-RU" i="1" dirty="0" smtClean="0">
                <a:latin typeface="Century" panose="02040604050505020304" pitchFamily="18" charset="0"/>
              </a:rPr>
              <a:t>практики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ru-RU" sz="1200" i="1" dirty="0">
              <a:latin typeface="Century" panose="020406040505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Century" panose="02040604050505020304" pitchFamily="18" charset="0"/>
              </a:rPr>
              <a:t>Разработка </a:t>
            </a:r>
            <a:r>
              <a:rPr lang="ru-RU" i="1" dirty="0">
                <a:latin typeface="Century" panose="02040604050505020304" pitchFamily="18" charset="0"/>
              </a:rPr>
              <a:t>и утверждение положения о проведении </a:t>
            </a:r>
            <a:r>
              <a:rPr lang="ru-RU" i="1" dirty="0" smtClean="0">
                <a:latin typeface="Century" panose="02040604050505020304" pitchFamily="18" charset="0"/>
              </a:rPr>
              <a:t>Спартакиады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ru-RU" sz="1200" i="1" dirty="0">
              <a:latin typeface="Century" panose="020406040505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i="1" dirty="0">
                <a:latin typeface="Century" panose="02040604050505020304" pitchFamily="18" charset="0"/>
              </a:rPr>
              <a:t>Размещение информационного контента в социальных сетях в целях информирования целевой аудитории о </a:t>
            </a:r>
            <a:r>
              <a:rPr lang="ru-RU" i="1" dirty="0" smtClean="0">
                <a:latin typeface="Century" panose="02040604050505020304" pitchFamily="18" charset="0"/>
              </a:rPr>
              <a:t>Спартакиаде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ru-RU" i="1" dirty="0" smtClean="0">
              <a:latin typeface="Century" panose="020406040505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i="1" dirty="0">
                <a:latin typeface="Century" panose="02040604050505020304" pitchFamily="18" charset="0"/>
              </a:rPr>
              <a:t>Формирование судейской бригады </a:t>
            </a:r>
            <a:r>
              <a:rPr lang="ru-RU" i="1" dirty="0" smtClean="0">
                <a:latin typeface="Century" panose="02040604050505020304" pitchFamily="18" charset="0"/>
              </a:rPr>
              <a:t>                       для </a:t>
            </a:r>
            <a:r>
              <a:rPr lang="ru-RU" i="1" dirty="0">
                <a:latin typeface="Century" panose="02040604050505020304" pitchFamily="18" charset="0"/>
              </a:rPr>
              <a:t>проведения спортивных </a:t>
            </a:r>
            <a:r>
              <a:rPr lang="ru-RU" i="1" dirty="0" smtClean="0">
                <a:latin typeface="Century" panose="02040604050505020304" pitchFamily="18" charset="0"/>
              </a:rPr>
              <a:t>соревнований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ru-RU" i="1" dirty="0">
              <a:latin typeface="Century" panose="020406040505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ru-RU" i="1" dirty="0" smtClean="0">
              <a:latin typeface="Century" panose="020406040505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ru-RU" i="1" dirty="0">
              <a:latin typeface="Century" panose="020406040505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ru-RU" i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i="1" dirty="0" smtClean="0">
              <a:latin typeface="Century" panose="020406040505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Century" panose="02040604050505020304" pitchFamily="18" charset="0"/>
              </a:rPr>
              <a:t>Организация и проведение спортивных </a:t>
            </a:r>
            <a:r>
              <a:rPr lang="ru-RU" i="1" dirty="0">
                <a:latin typeface="Century" panose="02040604050505020304" pitchFamily="18" charset="0"/>
              </a:rPr>
              <a:t>соревнований и физкультурно-оздоровительных мероприятий</a:t>
            </a:r>
            <a:endParaRPr lang="ru-RU" sz="1200" i="1" dirty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200" i="1" dirty="0" smtClean="0">
              <a:latin typeface="Century" panose="020406040505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Century" panose="02040604050505020304" pitchFamily="18" charset="0"/>
              </a:rPr>
              <a:t> </a:t>
            </a:r>
            <a:r>
              <a:rPr lang="ru-RU" i="1" dirty="0">
                <a:latin typeface="Century" panose="02040604050505020304" pitchFamily="18" charset="0"/>
              </a:rPr>
              <a:t>Организация приема нормативов комплекса «Готов к труду и обороне» среди семейных команд</a:t>
            </a:r>
            <a:endParaRPr lang="ru-RU" i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200" i="1" dirty="0" smtClean="0">
              <a:latin typeface="Century" panose="020406040505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Century" panose="02040604050505020304" pitchFamily="18" charset="0"/>
              </a:rPr>
              <a:t>Подведение итогов Спартакиады и торжественное награждение</a:t>
            </a:r>
            <a:endParaRPr lang="ru-RU" i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200" i="1" dirty="0" smtClean="0">
              <a:latin typeface="Century" panose="020406040505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Century" panose="02040604050505020304" pitchFamily="18" charset="0"/>
              </a:rPr>
              <a:t>Мониторинг  </a:t>
            </a:r>
            <a:r>
              <a:rPr lang="ru-RU" i="1" dirty="0">
                <a:latin typeface="Century" panose="02040604050505020304" pitchFamily="18" charset="0"/>
              </a:rPr>
              <a:t>эффективности реализации практики</a:t>
            </a:r>
            <a:endParaRPr lang="ru-RU" i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Century" panose="020406040505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249166" y="2632079"/>
            <a:ext cx="10338489" cy="593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437371" y="3719811"/>
            <a:ext cx="9961096" cy="517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36669" y="3236002"/>
            <a:ext cx="10261799" cy="74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1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5"/>
          <a:stretch>
            <a:fillRect/>
          </a:stretch>
        </p:blipFill>
        <p:spPr bwMode="auto">
          <a:xfrm>
            <a:off x="791636" y="1361418"/>
            <a:ext cx="3269602" cy="417076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extrusionH="76200" contourW="76200">
            <a:bevelT/>
            <a:bevelB w="152400" h="50800" prst="softRound"/>
            <a:extrusionClr>
              <a:schemeClr val="accent1">
                <a:lumMod val="75000"/>
              </a:schemeClr>
            </a:extrusionClr>
            <a:contourClr>
              <a:schemeClr val="accent1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90" y="1361418"/>
            <a:ext cx="3191135" cy="4170766"/>
          </a:xfrm>
          <a:scene3d>
            <a:camera prst="orthographicFront"/>
            <a:lightRig rig="threePt" dir="t"/>
          </a:scene3d>
          <a:sp3d extrusionH="76200" contourW="76200">
            <a:bevelT/>
            <a:bevelB w="152400" h="50800" prst="softRound"/>
            <a:extrusionClr>
              <a:schemeClr val="accent1">
                <a:lumMod val="75000"/>
              </a:schemeClr>
            </a:extrusionClr>
            <a:contourClr>
              <a:schemeClr val="accent1">
                <a:lumMod val="75000"/>
              </a:schemeClr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91636" y="200929"/>
            <a:ext cx="8596668" cy="90389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«</a:t>
            </a:r>
            <a:r>
              <a:rPr lang="ru-RU" altLang="ru-RU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Лидеры практики»</a:t>
            </a:r>
            <a:br>
              <a:rPr lang="ru-RU" altLang="ru-RU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791636" y="5532184"/>
            <a:ext cx="3269602" cy="126490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endParaRPr lang="ru-RU" sz="1400" dirty="0" smtClean="0">
              <a:latin typeface="+mj-lt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600" b="1" dirty="0" err="1" smtClean="0">
                <a:latin typeface="Century" panose="02040604050505020304" pitchFamily="18" charset="0"/>
              </a:rPr>
              <a:t>Петалов</a:t>
            </a:r>
            <a:r>
              <a:rPr lang="ru-RU" sz="2600" b="1" dirty="0" smtClean="0">
                <a:latin typeface="Century" panose="02040604050505020304" pitchFamily="18" charset="0"/>
              </a:rPr>
              <a:t>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600" b="1" dirty="0" smtClean="0">
                <a:latin typeface="Century" panose="02040604050505020304" pitchFamily="18" charset="0"/>
              </a:rPr>
              <a:t>Сергей Геннадьевич, </a:t>
            </a:r>
            <a:r>
              <a:rPr lang="ru-RU" sz="2600" dirty="0" smtClean="0">
                <a:latin typeface="Century" panose="02040604050505020304" pitchFamily="18" charset="0"/>
              </a:rPr>
              <a:t>директор муниципального бюджетного учреждения дополнительного образования «Спортивная школа олимпийского резерва «Факел»</a:t>
            </a:r>
          </a:p>
        </p:txBody>
      </p:sp>
      <p:sp>
        <p:nvSpPr>
          <p:cNvPr id="12" name="Объект 5"/>
          <p:cNvSpPr txBox="1">
            <a:spLocks/>
          </p:cNvSpPr>
          <p:nvPr/>
        </p:nvSpPr>
        <p:spPr>
          <a:xfrm>
            <a:off x="6080217" y="5532184"/>
            <a:ext cx="3308087" cy="1526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endParaRPr lang="ru-RU" sz="1400" dirty="0" smtClean="0">
              <a:latin typeface="+mj-lt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600" b="1" dirty="0" smtClean="0">
                <a:latin typeface="Century" panose="02040604050505020304" pitchFamily="18" charset="0"/>
              </a:rPr>
              <a:t>Воронов Лев Анатольевич, заместитель </a:t>
            </a:r>
            <a:r>
              <a:rPr lang="ru-RU" sz="2600" dirty="0" smtClean="0">
                <a:latin typeface="Century" panose="02040604050505020304" pitchFamily="18" charset="0"/>
              </a:rPr>
              <a:t>директора муниципального бюджетного учреждения дополнительного образования «Спортивная школа олимпийского резерва «Факел» по спортивно-массовой работе</a:t>
            </a:r>
          </a:p>
        </p:txBody>
      </p:sp>
    </p:spTree>
    <p:extLst>
      <p:ext uri="{BB962C8B-B14F-4D97-AF65-F5344CB8AC3E}">
        <p14:creationId xmlns:p14="http://schemas.microsoft.com/office/powerpoint/2010/main" val="11378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77334" y="231227"/>
            <a:ext cx="8596668" cy="90389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«Семейная команда»</a:t>
            </a:r>
            <a:b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784782" y="1682745"/>
            <a:ext cx="4190886" cy="786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ru-RU" sz="1050" b="1" i="1" dirty="0" smtClean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marL="0" indent="0" algn="ctr">
              <a:buFont typeface="Wingdings 3" charset="2"/>
              <a:buNone/>
            </a:pPr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Итоговое </a:t>
            </a:r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награждение участников Спартакиады в 2023 году</a:t>
            </a:r>
            <a:endParaRPr lang="ru-RU" sz="20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5637415" y="1863904"/>
            <a:ext cx="5730875" cy="903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ru-RU" sz="1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Соревнования по городошному </a:t>
            </a: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ru-RU" sz="1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спорту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66" y="2650975"/>
            <a:ext cx="4605866" cy="3203174"/>
          </a:xfrm>
          <a:noFill/>
          <a:ln w="28575">
            <a:solidFill>
              <a:srgbClr val="FFFF00"/>
            </a:solidFill>
          </a:ln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9" y="2638611"/>
            <a:ext cx="5190991" cy="3190353"/>
          </a:xfrm>
          <a:solidFill>
            <a:srgbClr val="FFFF00"/>
          </a:solidFill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24674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57905" y="273302"/>
            <a:ext cx="8596668" cy="90389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«Семейная команда»</a:t>
            </a:r>
            <a:b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226283" y="1619126"/>
            <a:ext cx="4190886" cy="659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1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Награждение победителей Спартакиады в 2022 году</a:t>
            </a:r>
            <a:endParaRPr lang="ru-RU" sz="17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endParaRPr lang="ru-RU" sz="2400" b="1" i="1" dirty="0">
              <a:latin typeface="Century" panose="02040604050505020304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986047" y="5317331"/>
            <a:ext cx="3870320" cy="761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ru-RU" sz="1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Соревнования по лыжным гонкам</a:t>
            </a:r>
          </a:p>
          <a:p>
            <a:endParaRPr lang="ru-RU" b="1" i="1" dirty="0"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68" y="2404208"/>
            <a:ext cx="4402101" cy="396533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816" y="1441144"/>
            <a:ext cx="5088131" cy="3816098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39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45803" y="415192"/>
            <a:ext cx="8596668" cy="90389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Результаты практики</a:t>
            </a: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62483" y="1821926"/>
            <a:ext cx="6608618" cy="120032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Количество проведенных соревнований и физкультурно-оздоровительных мероприятий</a:t>
            </a:r>
            <a:endParaRPr lang="ru-RU" sz="3200" i="1" kern="15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Arial Unicode MS"/>
              <a:cs typeface="Mangal"/>
            </a:endParaRPr>
          </a:p>
        </p:txBody>
      </p:sp>
      <p:sp>
        <p:nvSpPr>
          <p:cNvPr id="7" name="Рисунок 1"/>
          <p:cNvSpPr>
            <a:spLocks noChangeAspect="1"/>
          </p:cNvSpPr>
          <p:nvPr/>
        </p:nvSpPr>
        <p:spPr bwMode="auto">
          <a:xfrm>
            <a:off x="1562483" y="5385493"/>
            <a:ext cx="6608618" cy="938677"/>
          </a:xfrm>
          <a:prstGeom prst="rect">
            <a:avLst/>
          </a:prstGeom>
          <a:noFill/>
          <a:ln w="63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Количество семей, вовлеченных в реализацию практики</a:t>
            </a: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62483" y="3451794"/>
            <a:ext cx="6608618" cy="1569660"/>
          </a:xfrm>
          <a:prstGeom prst="rect">
            <a:avLst/>
          </a:prstGeom>
          <a:ln w="63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indent="-285750" algn="ctr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Количество участников практики, выполнивших нормативы комплекса «Готов к труду и обороне» на знаки отличия</a:t>
            </a:r>
            <a:endParaRPr lang="ru-RU" altLang="ru-RU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Рисунок 1"/>
          <p:cNvSpPr>
            <a:spLocks noChangeAspect="1"/>
          </p:cNvSpPr>
          <p:nvPr/>
        </p:nvSpPr>
        <p:spPr bwMode="auto">
          <a:xfrm>
            <a:off x="8384933" y="5542650"/>
            <a:ext cx="4881563" cy="77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805 семей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10" name="Рисунок 1"/>
          <p:cNvSpPr>
            <a:spLocks noChangeAspect="1"/>
          </p:cNvSpPr>
          <p:nvPr/>
        </p:nvSpPr>
        <p:spPr bwMode="auto">
          <a:xfrm>
            <a:off x="8305949" y="2072326"/>
            <a:ext cx="4881563" cy="62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135 мероприятий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11" name="Рисунок 1"/>
          <p:cNvSpPr>
            <a:spLocks noChangeAspect="1"/>
          </p:cNvSpPr>
          <p:nvPr/>
        </p:nvSpPr>
        <p:spPr bwMode="auto">
          <a:xfrm>
            <a:off x="8043482" y="3807505"/>
            <a:ext cx="2992261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72 человека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567</TotalTime>
  <Words>419</Words>
  <Application>Microsoft Office PowerPoint</Application>
  <PresentationFormat>Широкоэкранный</PresentationFormat>
  <Paragraphs>79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Arial Unicode MS</vt:lpstr>
      <vt:lpstr>Calibri</vt:lpstr>
      <vt:lpstr>Century</vt:lpstr>
      <vt:lpstr>Mangal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«Семейная команда» </vt:lpstr>
      <vt:lpstr>КРАТКОЕ ОПИСАНИЕ РЕАЛИЗАЦИИ ПРАКТИКИ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54</cp:revision>
  <cp:lastPrinted>2023-10-19T10:13:32Z</cp:lastPrinted>
  <dcterms:created xsi:type="dcterms:W3CDTF">2022-07-04T03:47:08Z</dcterms:created>
  <dcterms:modified xsi:type="dcterms:W3CDTF">2023-10-20T13:04:58Z</dcterms:modified>
</cp:coreProperties>
</file>